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329" r:id="rId2"/>
  </p:sldIdLst>
  <p:sldSz cx="6858000" cy="9144000" type="screen4x3"/>
  <p:notesSz cx="701675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3E72"/>
    <a:srgbClr val="1A214E"/>
    <a:srgbClr val="1D1448"/>
    <a:srgbClr val="FF0000"/>
    <a:srgbClr val="F9B715"/>
    <a:srgbClr val="AC0208"/>
    <a:srgbClr val="00009C"/>
    <a:srgbClr val="660066"/>
    <a:srgbClr val="006600"/>
    <a:srgbClr val="0B3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44"/>
    <p:restoredTop sz="92485"/>
  </p:normalViewPr>
  <p:slideViewPr>
    <p:cSldViewPr snapToGrid="0" snapToObjects="1">
      <p:cViewPr varScale="1">
        <p:scale>
          <a:sx n="97" d="100"/>
          <a:sy n="97" d="100"/>
        </p:scale>
        <p:origin x="296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0592" cy="465455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4" y="0"/>
            <a:ext cx="3040592" cy="465455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2012A2FA-F986-43D3-BCDD-568743B24C3B}" type="datetimeFigureOut">
              <a:rPr lang="en-US" smtClean="0"/>
              <a:t>5/18/21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8688" y="698500"/>
            <a:ext cx="2619375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21823"/>
            <a:ext cx="5613400" cy="4189095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0592" cy="465455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4" y="8842029"/>
            <a:ext cx="3040592" cy="465455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62CB10E7-6FF0-4C2F-82A5-893CBD48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69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8688" y="698500"/>
            <a:ext cx="2619375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240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bto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4369"/>
            <a:ext cx="6858000" cy="6138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/>
            </a:lvl1pPr>
          </a:lstStyle>
          <a:p>
            <a:pPr lvl="0"/>
            <a:r>
              <a:rPr lang="en-US" dirty="0"/>
              <a:t>[Handout Title]</a:t>
            </a:r>
          </a:p>
        </p:txBody>
      </p:sp>
    </p:spTree>
    <p:extLst>
      <p:ext uri="{BB962C8B-B14F-4D97-AF65-F5344CB8AC3E}">
        <p14:creationId xmlns:p14="http://schemas.microsoft.com/office/powerpoint/2010/main" val="3966956194"/>
      </p:ext>
    </p:extLst>
  </p:cSld>
  <p:clrMapOvr>
    <a:masterClrMapping/>
  </p:clrMapOvr>
  <p:transition spd="slow"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675467"/>
            <a:ext cx="6858000" cy="14424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aseline="0"/>
            </a:lvl1pPr>
          </a:lstStyle>
          <a:p>
            <a:pPr lvl="0"/>
            <a:r>
              <a:rPr lang="en-US" dirty="0"/>
              <a:t>[Main Topic]</a:t>
            </a:r>
          </a:p>
        </p:txBody>
      </p:sp>
    </p:spTree>
    <p:extLst>
      <p:ext uri="{BB962C8B-B14F-4D97-AF65-F5344CB8AC3E}">
        <p14:creationId xmlns:p14="http://schemas.microsoft.com/office/powerpoint/2010/main" val="2279167899"/>
      </p:ext>
    </p:extLst>
  </p:cSld>
  <p:clrMapOvr>
    <a:masterClrMapping/>
  </p:clrMapOvr>
  <p:transition spd="slow"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"/>
            <a:ext cx="6858000" cy="207153"/>
          </a:xfrm>
          <a:prstGeom prst="rect">
            <a:avLst/>
          </a:prstGeom>
          <a:solidFill>
            <a:srgbClr val="F9B715"/>
          </a:solidFill>
          <a:ln>
            <a:solidFill>
              <a:srgbClr val="F9B71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0835" y="8605085"/>
            <a:ext cx="3429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200" dirty="0">
                <a:solidFill>
                  <a:srgbClr val="1D1448"/>
                </a:solidFill>
                <a:latin typeface="Arial" pitchFamily="34" charset="0"/>
                <a:cs typeface="Arial" pitchFamily="34" charset="0"/>
              </a:rPr>
              <a:t>Version: A2021</a:t>
            </a:r>
          </a:p>
          <a:p>
            <a:pPr>
              <a:spcAft>
                <a:spcPts val="0"/>
              </a:spcAft>
            </a:pPr>
            <a:r>
              <a:rPr lang="en-US" sz="1200" baseline="0" dirty="0">
                <a:solidFill>
                  <a:srgbClr val="1D1448"/>
                </a:solidFill>
                <a:latin typeface="Arial" pitchFamily="34" charset="0"/>
                <a:cs typeface="Arial" pitchFamily="34" charset="0"/>
              </a:rPr>
              <a:t>Communication Skills</a:t>
            </a:r>
          </a:p>
        </p:txBody>
      </p:sp>
      <p:pic>
        <p:nvPicPr>
          <p:cNvPr id="6" name="Picture 5" descr="About Us | IADLEST National Certification Program">
            <a:extLst>
              <a:ext uri="{FF2B5EF4-FFF2-40B4-BE49-F238E27FC236}">
                <a16:creationId xmlns:a16="http://schemas.microsoft.com/office/drawing/2014/main" id="{56B6C1C5-9BB5-C84B-A6CE-FEC64977ECE2}"/>
              </a:ext>
            </a:extLst>
          </p:cNvPr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674" y="7924908"/>
            <a:ext cx="1191492" cy="11418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175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3EE94F-041C-254A-A85F-C2803201779C}"/>
              </a:ext>
            </a:extLst>
          </p:cNvPr>
          <p:cNvSpPr/>
          <p:nvPr/>
        </p:nvSpPr>
        <p:spPr>
          <a:xfrm>
            <a:off x="0" y="805408"/>
            <a:ext cx="6858000" cy="833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9B529EF-D3B3-5841-B611-632C32644F8F}"/>
              </a:ext>
            </a:extLst>
          </p:cNvPr>
          <p:cNvSpPr txBox="1">
            <a:spLocks/>
          </p:cNvSpPr>
          <p:nvPr/>
        </p:nvSpPr>
        <p:spPr>
          <a:xfrm>
            <a:off x="0" y="261823"/>
            <a:ext cx="6858000" cy="54358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400" dirty="0">
                <a:solidFill>
                  <a:srgbClr val="2F3E72"/>
                </a:solidFill>
              </a:rPr>
              <a:t>Communication Skills: Persons in Crisis</a:t>
            </a:r>
            <a:endParaRPr lang="en-US" sz="1050" dirty="0">
              <a:solidFill>
                <a:srgbClr val="2F3E7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9C2E1D-1182-4A4F-A723-EA59071ACDC6}"/>
              </a:ext>
            </a:extLst>
          </p:cNvPr>
          <p:cNvSpPr/>
          <p:nvPr/>
        </p:nvSpPr>
        <p:spPr>
          <a:xfrm>
            <a:off x="497854" y="648796"/>
            <a:ext cx="586229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8" lvl="0" defTabSz="914400">
              <a:defRPr/>
            </a:pPr>
            <a:r>
              <a:rPr lang="en-US" sz="1100" b="1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0 </a:t>
            </a:r>
            <a:r>
              <a:rPr lang="en-US" sz="1100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= Never  </a:t>
            </a:r>
            <a:r>
              <a:rPr lang="en-US" sz="1100" b="1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1</a:t>
            </a:r>
            <a:r>
              <a:rPr lang="en-US" sz="1100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 = Rarely  </a:t>
            </a:r>
            <a:r>
              <a:rPr lang="en-US" sz="1100" b="1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2</a:t>
            </a:r>
            <a:r>
              <a:rPr lang="en-US" sz="1100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 = Sometimes  </a:t>
            </a:r>
            <a:r>
              <a:rPr lang="en-US" sz="1100" b="1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3</a:t>
            </a:r>
            <a:r>
              <a:rPr lang="en-US" sz="1100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 = Often  </a:t>
            </a:r>
            <a:r>
              <a:rPr lang="en-US" sz="1100" b="1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4</a:t>
            </a:r>
            <a:r>
              <a:rPr lang="en-US" sz="1100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 = Always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412E12-1DED-AF40-A22A-D1131868E3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138949"/>
              </p:ext>
            </p:extLst>
          </p:nvPr>
        </p:nvGraphicFramePr>
        <p:xfrm>
          <a:off x="533479" y="937791"/>
          <a:ext cx="5862292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93337">
                  <a:extLst>
                    <a:ext uri="{9D8B030D-6E8A-4147-A177-3AD203B41FA5}">
                      <a16:colId xmlns:a16="http://schemas.microsoft.com/office/drawing/2014/main" val="246987167"/>
                    </a:ext>
                  </a:extLst>
                </a:gridCol>
                <a:gridCol w="468955">
                  <a:extLst>
                    <a:ext uri="{9D8B030D-6E8A-4147-A177-3AD203B41FA5}">
                      <a16:colId xmlns:a16="http://schemas.microsoft.com/office/drawing/2014/main" val="2520192019"/>
                    </a:ext>
                  </a:extLst>
                </a:gridCol>
              </a:tblGrid>
              <a:tr h="2383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</a:t>
                      </a: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ngage 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F3E7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0-4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F3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8845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Introduced self by name and agency.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Y/N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5748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Immediately explained the reason why law enforcement is present.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Y/N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96493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Provided the person with reassurance (e.g., “We are here to help.”)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Y/N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51240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Used a normal voice volume and speech cadence.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8528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Asked for and addressed the person by name frequently.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496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Used effective body language (e.g., open posture)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744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Moved slowly. Did not overcrowd, corner, or stand over person.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3478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Lowered voice volume when needed to compensate for and calm a person who is yelling. Did not increase voice volume to overcome yelling. 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5163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isten </a:t>
                      </a:r>
                    </a:p>
                  </a:txBody>
                  <a:tcPr anchor="ctr">
                    <a:solidFill>
                      <a:srgbClr val="2F3E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0-4</a:t>
                      </a:r>
                    </a:p>
                  </a:txBody>
                  <a:tcPr>
                    <a:solidFill>
                      <a:srgbClr val="2F3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7556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Used silence effectively and did not interrupt person.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552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Paraphrased and mirrored statements to show active listening.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65742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Used open-ended questions and minimal encouragers (e.g., ”Okay,” or “Please continue”) to encourage the person to keep talking.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66818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</a:t>
                      </a: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mpathize </a:t>
                      </a:r>
                    </a:p>
                  </a:txBody>
                  <a:tcPr anchor="ctr">
                    <a:solidFill>
                      <a:srgbClr val="2F3E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0-4</a:t>
                      </a:r>
                    </a:p>
                  </a:txBody>
                  <a:tcPr>
                    <a:solidFill>
                      <a:srgbClr val="2F3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3324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Used paraphrasing, mirroring, or acknowledging to validate feelings communicated by person (e.g.,</a:t>
                      </a:r>
                      <a:r>
                        <a:rPr kumimoji="0" 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“I can hear you are [EMOTION].”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).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786749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A1F2655-AF4A-DE42-87DB-D6091DF8EB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685211"/>
              </p:ext>
            </p:extLst>
          </p:nvPr>
        </p:nvGraphicFramePr>
        <p:xfrm>
          <a:off x="533479" y="5337419"/>
          <a:ext cx="5862292" cy="2758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93337">
                  <a:extLst>
                    <a:ext uri="{9D8B030D-6E8A-4147-A177-3AD203B41FA5}">
                      <a16:colId xmlns:a16="http://schemas.microsoft.com/office/drawing/2014/main" val="246987167"/>
                    </a:ext>
                  </a:extLst>
                </a:gridCol>
                <a:gridCol w="468955">
                  <a:extLst>
                    <a:ext uri="{9D8B030D-6E8A-4147-A177-3AD203B41FA5}">
                      <a16:colId xmlns:a16="http://schemas.microsoft.com/office/drawing/2014/main" val="2520192019"/>
                    </a:ext>
                  </a:extLst>
                </a:gridCol>
              </a:tblGrid>
              <a:tr h="2383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</a:t>
                      </a: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gree 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F3E7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0-4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F3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884522"/>
                  </a:ext>
                </a:extLst>
              </a:tr>
              <a:tr h="238319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Did not argue with the person.  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790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Did not threaten the person with arrest or negative action, etc.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Apologized for any topic communicated that “triggered” the person.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Y/N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3478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Was truthful with the person.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1192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Stayed focused on the problem.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83611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Agreed to disagree but reached consensus.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67438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</a:t>
                      </a: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artner </a:t>
                      </a:r>
                    </a:p>
                  </a:txBody>
                  <a:tcPr anchor="ctr">
                    <a:solidFill>
                      <a:srgbClr val="2F3E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0-4</a:t>
                      </a:r>
                    </a:p>
                  </a:txBody>
                  <a:tcPr>
                    <a:solidFill>
                      <a:srgbClr val="2F3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7556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Directly asked the person in crisis open-ended questions about what can be done to gain cooperation and compliance.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2F3E7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Y/N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552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Addressed the person’s needs by working with him or her to find a viable solution.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7801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031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3569</TotalTime>
  <Words>309</Words>
  <Application>Microsoft Macintosh PowerPoint</Application>
  <PresentationFormat>On-screen Show (4:3)</PresentationFormat>
  <Paragraphs>38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Main</vt:lpstr>
      <vt:lpstr>PowerPoint Presentation</vt:lpstr>
    </vt:vector>
  </TitlesOfParts>
  <Manager>BLUM, Jon</Manager>
  <Company>FORCE Concepts, Inc.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Guardians of Democracy</dc:title>
  <dc:subject>Handouts</dc:subject>
  <dc:creator>FORCE Concepts, Inc.</dc:creator>
  <cp:keywords>Volume I</cp:keywords>
  <dc:description/>
  <cp:lastModifiedBy>Jon Blum</cp:lastModifiedBy>
  <cp:revision>138</cp:revision>
  <cp:lastPrinted>2021-04-27T18:59:01Z</cp:lastPrinted>
  <dcterms:created xsi:type="dcterms:W3CDTF">2015-06-24T15:23:38Z</dcterms:created>
  <dcterms:modified xsi:type="dcterms:W3CDTF">2021-05-19T13:41:39Z</dcterms:modified>
  <cp:category>BLEA</cp:category>
</cp:coreProperties>
</file>